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9" r:id="rId3"/>
    <p:sldId id="256" r:id="rId4"/>
    <p:sldId id="268" r:id="rId5"/>
    <p:sldId id="269" r:id="rId6"/>
    <p:sldId id="260" r:id="rId7"/>
    <p:sldId id="270" r:id="rId8"/>
    <p:sldId id="271" r:id="rId9"/>
    <p:sldId id="272" r:id="rId10"/>
    <p:sldId id="273" r:id="rId11"/>
    <p:sldId id="267" r:id="rId12"/>
    <p:sldId id="257" r:id="rId13"/>
    <p:sldId id="263" r:id="rId14"/>
    <p:sldId id="258" r:id="rId15"/>
    <p:sldId id="274" r:id="rId16"/>
    <p:sldId id="265" r:id="rId17"/>
    <p:sldId id="275" r:id="rId18"/>
    <p:sldId id="26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7193D-3932-4895-9F98-35698304D84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AAED-00F2-40F6-BE7F-487E8BDB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598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BAAED-00F2-40F6-BE7F-487E8BDB18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0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88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60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4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3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997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6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466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33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1623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6386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40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86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329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137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8892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0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0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6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9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7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99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1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3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9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D7FFD-D30D-4EBB-837C-C00D8ADDBA3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609FB-6462-4125-9DA5-7E0AE1157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4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0" y="2248348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93BEA56-8D35-43DE-9F84-CDC7ACB7BEB1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DAC4D8-C174-480A-AA16-6D4B43316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46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530" y="308222"/>
            <a:ext cx="7772401" cy="36309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74164" y="4142570"/>
            <a:ext cx="7288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0" i="0" dirty="0" smtClean="0">
                <a:solidFill>
                  <a:srgbClr val="000000"/>
                </a:solidFill>
                <a:effectLst/>
                <a:latin typeface="PT Sans"/>
              </a:rPr>
              <a:t>Путешественник, войдя в храм, увидел над дверями вырезанных из дерева трех обезьянок. Одна из них закрывала лапами глаза, другая – уши, а третья – рот. Изображение заинтересовало путешественника, и он спросил у одного старика, что оно означает. «Обезьянки выражают одно из положений религиозного учения», - сказал старик.</a:t>
            </a:r>
          </a:p>
          <a:p>
            <a:pPr algn="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83320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9425" y="143971"/>
            <a:ext cx="10346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Захват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Бенгалии в 1757 г. послужил началом завоеванию всей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страны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войсками Ост Индской компании.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47" y="1242391"/>
            <a:ext cx="4311283" cy="3027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655" y="2197439"/>
            <a:ext cx="7461388" cy="447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0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010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41177" y="-236677"/>
            <a:ext cx="56038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>
                <a:ln/>
                <a:solidFill>
                  <a:srgbClr val="873624"/>
                </a:solidFill>
                <a:effectLst>
                  <a:outerShdw blurRad="19685" dist="12700" dir="5400000" algn="tl" rotWithShape="0">
                    <a:srgbClr val="87362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Китай</a:t>
            </a:r>
            <a:r>
              <a:rPr lang="ru-RU" sz="5400" b="1" cap="all" dirty="0">
                <a:ln/>
                <a:solidFill>
                  <a:srgbClr val="873624"/>
                </a:solidFill>
                <a:effectLst>
                  <a:outerShdw blurRad="19685" dist="12700" dir="5400000" algn="tl" rotWithShape="0">
                    <a:srgbClr val="87362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3200" b="1" cap="all" dirty="0">
                <a:ln/>
                <a:solidFill>
                  <a:srgbClr val="873624"/>
                </a:solidFill>
                <a:effectLst>
                  <a:outerShdw blurRad="19685" dist="12700" dir="5400000" algn="tl" rotWithShape="0">
                    <a:srgbClr val="87362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ook Antiqua"/>
              </a:rPr>
              <a:t>XVII-xviii</a:t>
            </a:r>
            <a:endParaRPr lang="ru-RU" sz="5400" b="1" cap="all" dirty="0">
              <a:ln/>
              <a:solidFill>
                <a:srgbClr val="873624"/>
              </a:solidFill>
              <a:effectLst>
                <a:outerShdw blurRad="19685" dist="12700" dir="5400000" algn="tl" rotWithShape="0">
                  <a:srgbClr val="87362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617" y="1023730"/>
            <a:ext cx="7374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ФОРМА ПРАВЛЕНИЯ: ДЕСПОТИЯ</a:t>
            </a:r>
          </a:p>
          <a:p>
            <a:r>
              <a:rPr lang="ru-RU" sz="2800" dirty="0" smtClean="0"/>
              <a:t>ГЛАВА ГОСУДАРСТВА: БОГДЫХАН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7" y="-8563"/>
            <a:ext cx="5751443" cy="74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9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6" y="415657"/>
            <a:ext cx="2844621" cy="335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824" y="893018"/>
            <a:ext cx="3187837" cy="308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644" y="542544"/>
            <a:ext cx="2921273" cy="3783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426" y="4186149"/>
            <a:ext cx="5074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1537 г- 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португальцы </a:t>
            </a: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основали колонию Макао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6222" y="108093"/>
            <a:ext cx="8475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ПРОНИКНОВЕНИЕ ЕВРОПЕЙЦЕВ В КИТАЙ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809552" y="5522074"/>
            <a:ext cx="834639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1757 г- указ о закрытии портов для внешней торговли кроме Гуанчжоу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" y="10391"/>
            <a:ext cx="12173527" cy="68476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158" y="1078530"/>
            <a:ext cx="7126842" cy="45419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30222" y="30354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Иэясу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Токугава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3885" y="5868366"/>
            <a:ext cx="7238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основатель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династии </a:t>
            </a:r>
            <a:r>
              <a:rPr lang="ru-RU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сёгунов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 </a:t>
            </a:r>
            <a:r>
              <a:rPr lang="ru-RU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Токугава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6183" y="2196548"/>
            <a:ext cx="4007702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С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ёгун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— это «полководец», «командующий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», человек, который управлял страной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1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9055" y="0"/>
            <a:ext cx="9333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73624">
                        <a:tint val="40000"/>
                        <a:satMod val="250000"/>
                      </a:srgbClr>
                    </a:gs>
                    <a:gs pos="9000">
                      <a:srgbClr val="873624">
                        <a:tint val="52000"/>
                        <a:satMod val="300000"/>
                      </a:srgbClr>
                    </a:gs>
                    <a:gs pos="50000">
                      <a:srgbClr val="873624">
                        <a:shade val="20000"/>
                        <a:satMod val="300000"/>
                      </a:srgbClr>
                    </a:gs>
                    <a:gs pos="79000">
                      <a:srgbClr val="873624">
                        <a:tint val="52000"/>
                        <a:satMod val="300000"/>
                      </a:srgbClr>
                    </a:gs>
                    <a:gs pos="100000">
                      <a:srgbClr val="87362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</a:rPr>
              <a:t>Правление </a:t>
            </a:r>
            <a:r>
              <a:rPr lang="ru-RU" sz="5400" b="1" dirty="0" err="1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73624">
                        <a:tint val="40000"/>
                        <a:satMod val="250000"/>
                      </a:srgbClr>
                    </a:gs>
                    <a:gs pos="9000">
                      <a:srgbClr val="873624">
                        <a:tint val="52000"/>
                        <a:satMod val="300000"/>
                      </a:srgbClr>
                    </a:gs>
                    <a:gs pos="50000">
                      <a:srgbClr val="873624">
                        <a:shade val="20000"/>
                        <a:satMod val="300000"/>
                      </a:srgbClr>
                    </a:gs>
                    <a:gs pos="79000">
                      <a:srgbClr val="873624">
                        <a:tint val="52000"/>
                        <a:satMod val="300000"/>
                      </a:srgbClr>
                    </a:gs>
                    <a:gs pos="100000">
                      <a:srgbClr val="87362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</a:rPr>
              <a:t>сёгунов</a:t>
            </a:r>
            <a:r>
              <a:rPr lang="ru-RU" sz="5400" b="1" dirty="0">
                <a:ln w="10541" cmpd="sng">
                  <a:solidFill>
                    <a:srgbClr val="87362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73624">
                        <a:tint val="40000"/>
                        <a:satMod val="250000"/>
                      </a:srgbClr>
                    </a:gs>
                    <a:gs pos="9000">
                      <a:srgbClr val="873624">
                        <a:tint val="52000"/>
                        <a:satMod val="300000"/>
                      </a:srgbClr>
                    </a:gs>
                    <a:gs pos="50000">
                      <a:srgbClr val="873624">
                        <a:shade val="20000"/>
                        <a:satMod val="300000"/>
                      </a:srgbClr>
                    </a:gs>
                    <a:gs pos="79000">
                      <a:srgbClr val="873624">
                        <a:tint val="52000"/>
                        <a:satMod val="300000"/>
                      </a:srgbClr>
                    </a:gs>
                    <a:gs pos="100000">
                      <a:srgbClr val="87362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</a:rPr>
              <a:t> в Японии</a:t>
            </a:r>
            <a:endParaRPr lang="ru-RU" sz="5400" b="1" dirty="0">
              <a:ln w="10541" cmpd="sng">
                <a:solidFill>
                  <a:srgbClr val="87362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873624">
                      <a:tint val="40000"/>
                      <a:satMod val="250000"/>
                    </a:srgbClr>
                  </a:gs>
                  <a:gs pos="9000">
                    <a:srgbClr val="873624">
                      <a:tint val="52000"/>
                      <a:satMod val="300000"/>
                    </a:srgbClr>
                  </a:gs>
                  <a:gs pos="50000">
                    <a:srgbClr val="873624">
                      <a:shade val="20000"/>
                      <a:satMod val="300000"/>
                    </a:srgbClr>
                  </a:gs>
                  <a:gs pos="79000">
                    <a:srgbClr val="873624">
                      <a:tint val="52000"/>
                      <a:satMod val="300000"/>
                    </a:srgbClr>
                  </a:gs>
                  <a:gs pos="100000">
                    <a:srgbClr val="873624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056" y="92333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Сёгуны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укрепляли свою власть посредством: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Перемещения князей с земли на новую 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Конфискации земли у непокорных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057" y="2221900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Императорская семья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лишена реальной власти: не имеет в собственности земли, выдается рисовый паёк, императору отдают почести, однако он не имеет право выйти из дворца.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056" y="3562561"/>
            <a:ext cx="1166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Сёгуны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очень богаты, получали от 13% до 25% доходов государства.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056" y="4164558"/>
            <a:ext cx="10921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Сёгуны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добивались укрепления центральной власти: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Установили контроль над внешней торговлей, городами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Введена система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заложничества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Буддизм государственная религия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Конфуцианство - учение, регулирующее отношения в обществе</a:t>
            </a: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9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" y="0"/>
            <a:ext cx="12173527" cy="68476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27" y="242687"/>
            <a:ext cx="8623057" cy="4844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0480" y="242687"/>
            <a:ext cx="296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В 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XVI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веке активно осваивалось книгопечатание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4803" y="204765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Развивалась грамотность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364088" y="548680"/>
            <a:ext cx="432048" cy="144016"/>
          </a:xfrm>
          <a:prstGeom prst="rightArrow">
            <a:avLst/>
          </a:prstGeom>
          <a:solidFill>
            <a:srgbClr val="873624"/>
          </a:solidFill>
          <a:ln w="19050" cap="flat" cmpd="sng" algn="ctr">
            <a:solidFill>
              <a:srgbClr val="873624">
                <a:shade val="50000"/>
                <a:shade val="75000"/>
                <a:lumMod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10186154" y="1613695"/>
            <a:ext cx="432048" cy="144016"/>
          </a:xfrm>
          <a:prstGeom prst="rightArrow">
            <a:avLst/>
          </a:prstGeom>
          <a:solidFill>
            <a:srgbClr val="873624"/>
          </a:solidFill>
          <a:ln w="19050" cap="flat" cmpd="sng" algn="ctr">
            <a:solidFill>
              <a:srgbClr val="873624">
                <a:shade val="50000"/>
                <a:shade val="75000"/>
                <a:lumMod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960" y="5231624"/>
            <a:ext cx="6099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В </a:t>
            </a:r>
            <a:r>
              <a:rPr lang="en-US" sz="2400" b="1" dirty="0">
                <a:solidFill>
                  <a:prstClr val="black"/>
                </a:solidFill>
                <a:latin typeface="Book Antiqua"/>
              </a:rPr>
              <a:t>XVII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в. возникает народный театр кабуки (песни и танца)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9320" y="3744950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В 1542 г.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проникают на один из японских островов португальцы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896" y="198782"/>
            <a:ext cx="1206610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Выберите правильный ответ.</a:t>
            </a: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1.Англичане захватили Бенгалию, что положило начало систематическому завоеванию всей страны в:</a:t>
            </a: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а).1526г.; б).1739г.; в).1757г.</a:t>
            </a:r>
          </a:p>
          <a:p>
            <a:pPr algn="just" fontAlgn="base"/>
            <a:endParaRPr lang="ru-RU" sz="2000" b="0" i="0" dirty="0" smtClean="0">
              <a:solidFill>
                <a:srgbClr val="222222"/>
              </a:solidFill>
              <a:effectLst/>
              <a:latin typeface="Open Sans"/>
            </a:endParaRP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2. Родиной буддизма является:</a:t>
            </a: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а).Китай; б).Индия; в).Япония</a:t>
            </a:r>
          </a:p>
          <a:p>
            <a:pPr algn="just" fontAlgn="base"/>
            <a:endParaRPr lang="ru-RU" sz="2000" b="0" i="0" dirty="0" smtClean="0">
              <a:solidFill>
                <a:srgbClr val="222222"/>
              </a:solidFill>
              <a:effectLst/>
              <a:latin typeface="Open Sans"/>
            </a:endParaRP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3.Расцвет империя Великих Моголов начался  при:</a:t>
            </a: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а).Надир-шахе; б).</a:t>
            </a:r>
            <a:r>
              <a:rPr lang="ru-RU" sz="2000" b="0" i="0" dirty="0" err="1" smtClean="0">
                <a:solidFill>
                  <a:srgbClr val="222222"/>
                </a:solidFill>
                <a:effectLst/>
                <a:latin typeface="Open Sans"/>
              </a:rPr>
              <a:t>Бабуре</a:t>
            </a:r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; в).Акбаре</a:t>
            </a:r>
          </a:p>
          <a:p>
            <a:pPr algn="just" fontAlgn="base"/>
            <a:endParaRPr lang="ru-RU" sz="2000" b="0" i="0" dirty="0" smtClean="0">
              <a:solidFill>
                <a:srgbClr val="222222"/>
              </a:solidFill>
              <a:effectLst/>
              <a:latin typeface="Open Sans"/>
            </a:endParaRP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4.Самурайский кодекс чести назывался:</a:t>
            </a: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а).дайме; б).бусидо; в).</a:t>
            </a:r>
            <a:r>
              <a:rPr lang="ru-RU" sz="2000" b="0" i="0" dirty="0" err="1" smtClean="0">
                <a:solidFill>
                  <a:srgbClr val="222222"/>
                </a:solidFill>
                <a:effectLst/>
                <a:latin typeface="Open Sans"/>
              </a:rPr>
              <a:t>сёгунат</a:t>
            </a:r>
            <a:endParaRPr lang="ru-RU" sz="2000" b="0" i="0" dirty="0" smtClean="0">
              <a:solidFill>
                <a:srgbClr val="222222"/>
              </a:solidFill>
              <a:effectLst/>
              <a:latin typeface="Open Sans"/>
            </a:endParaRPr>
          </a:p>
          <a:p>
            <a:pPr algn="just" fontAlgn="base"/>
            <a:endParaRPr lang="ru-RU" sz="2000" dirty="0">
              <a:solidFill>
                <a:srgbClr val="222222"/>
              </a:solidFill>
              <a:latin typeface="Open Sans"/>
            </a:endParaRP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5.по форме правления </a:t>
            </a:r>
            <a:r>
              <a:rPr lang="ru-RU" sz="2000" b="0" i="0" dirty="0" err="1" smtClean="0">
                <a:solidFill>
                  <a:srgbClr val="222222"/>
                </a:solidFill>
                <a:effectLst/>
                <a:latin typeface="Open Sans"/>
              </a:rPr>
              <a:t>цинский</a:t>
            </a:r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 Китай в XVII - XVIII вв. являлся:</a:t>
            </a:r>
          </a:p>
          <a:p>
            <a:pPr algn="just" fontAlgn="base"/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а).деспотией; б).республикой; в).ограниченной монархией</a:t>
            </a:r>
          </a:p>
          <a:p>
            <a:pPr algn="just" fontAlgn="base"/>
            <a:endParaRPr lang="ru-RU" sz="2000" b="0" i="0" dirty="0" smtClean="0">
              <a:solidFill>
                <a:srgbClr val="222222"/>
              </a:solidFill>
              <a:effectLst/>
              <a:latin typeface="Open Sans"/>
            </a:endParaRPr>
          </a:p>
          <a:p>
            <a:pPr algn="just" fontAlgn="base"/>
            <a:r>
              <a:rPr lang="ru-RU" sz="2000" dirty="0">
                <a:solidFill>
                  <a:srgbClr val="222222"/>
                </a:solidFill>
                <a:latin typeface="Open Sans"/>
              </a:rPr>
              <a:t>6</a:t>
            </a:r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.Что является лишним в ряду?</a:t>
            </a:r>
          </a:p>
          <a:p>
            <a:pPr algn="just" fontAlgn="base"/>
            <a:endParaRPr lang="ru-RU" sz="2000" b="0" i="0" dirty="0" smtClean="0">
              <a:solidFill>
                <a:srgbClr val="222222"/>
              </a:solidFill>
              <a:effectLst/>
              <a:latin typeface="Open Sans"/>
            </a:endParaRPr>
          </a:p>
          <a:p>
            <a:pPr algn="just" fontAlgn="base"/>
            <a:r>
              <a:rPr lang="ru-RU" sz="2000" dirty="0">
                <a:solidFill>
                  <a:srgbClr val="222222"/>
                </a:solidFill>
                <a:latin typeface="Open Sans"/>
              </a:rPr>
              <a:t>6</a:t>
            </a:r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.1. а).Самураи; б).крестьяне; в).купцы; г).</a:t>
            </a:r>
            <a:r>
              <a:rPr lang="ru-RU" sz="2000" b="0" i="0" dirty="0" err="1" smtClean="0">
                <a:solidFill>
                  <a:srgbClr val="222222"/>
                </a:solidFill>
                <a:effectLst/>
                <a:latin typeface="Open Sans"/>
              </a:rPr>
              <a:t>сёгун</a:t>
            </a:r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; д).ремесленники.</a:t>
            </a:r>
          </a:p>
          <a:p>
            <a:pPr algn="just" fontAlgn="base"/>
            <a:r>
              <a:rPr lang="ru-RU" sz="2000" dirty="0">
                <a:solidFill>
                  <a:srgbClr val="222222"/>
                </a:solidFill>
                <a:latin typeface="Open Sans"/>
              </a:rPr>
              <a:t>6</a:t>
            </a:r>
            <a:r>
              <a:rPr lang="ru-RU" sz="2000" b="0" i="0" dirty="0" smtClean="0">
                <a:solidFill>
                  <a:srgbClr val="222222"/>
                </a:solidFill>
                <a:effectLst/>
                <a:latin typeface="Open Sans"/>
              </a:rPr>
              <a:t>.2. а).Конфуцианство; б).синтоизм); в).кабуки; г).буддизм.</a:t>
            </a:r>
            <a:endParaRPr lang="ru-RU" sz="2000" b="0" i="0" dirty="0">
              <a:solidFill>
                <a:srgbClr val="222222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1179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4452" y="556591"/>
            <a:ext cx="475090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ОТВЕТЫ</a:t>
            </a:r>
          </a:p>
          <a:p>
            <a:r>
              <a:rPr lang="ru-RU" sz="4400" dirty="0" smtClean="0"/>
              <a:t>1-а</a:t>
            </a:r>
          </a:p>
          <a:p>
            <a:r>
              <a:rPr lang="ru-RU" sz="4400" dirty="0" smtClean="0"/>
              <a:t>2-б</a:t>
            </a:r>
          </a:p>
          <a:p>
            <a:r>
              <a:rPr lang="ru-RU" sz="4400" dirty="0" smtClean="0"/>
              <a:t>3-в</a:t>
            </a:r>
          </a:p>
          <a:p>
            <a:r>
              <a:rPr lang="ru-RU" sz="4400" dirty="0" smtClean="0"/>
              <a:t>4-б</a:t>
            </a:r>
          </a:p>
          <a:p>
            <a:r>
              <a:rPr lang="ru-RU" sz="4400" dirty="0" smtClean="0"/>
              <a:t>5-а </a:t>
            </a:r>
          </a:p>
          <a:p>
            <a:r>
              <a:rPr lang="ru-RU" sz="4400" dirty="0" smtClean="0"/>
              <a:t>6.1 -г</a:t>
            </a:r>
          </a:p>
          <a:p>
            <a:r>
              <a:rPr lang="ru-RU" sz="4400" dirty="0" smtClean="0"/>
              <a:t>6.2-в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1462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0836"/>
            <a:ext cx="12192000" cy="6968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545" y="18520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00"/>
                </a:solidFill>
                <a:effectLst/>
                <a:latin typeface="PT Sans"/>
              </a:rPr>
              <a:t>Государства Востока. Начало европейской колонизации.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6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1448" y="116632"/>
            <a:ext cx="56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rgbClr val="D6862D">
                        <a:satMod val="155000"/>
                      </a:srgbClr>
                    </a:gs>
                    <a:gs pos="100000">
                      <a:srgbClr val="D6862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Реформы Акбара</a:t>
            </a:r>
            <a:endParaRPr lang="ru-RU" sz="5400" b="1" spc="50" dirty="0">
              <a:ln w="11430"/>
              <a:gradFill>
                <a:gsLst>
                  <a:gs pos="25000">
                    <a:srgbClr val="D6862D">
                      <a:satMod val="155000"/>
                    </a:srgbClr>
                  </a:gs>
                  <a:gs pos="100000">
                    <a:srgbClr val="D6862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528" y="1310301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rgbClr val="895D1D">
                      <a:satMod val="155000"/>
                    </a:srgbClr>
                  </a:solidFill>
                  <a:prstDash val="solid"/>
                </a:ln>
                <a:solidFill>
                  <a:srgbClr val="9721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Реформа управления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7210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567608" y="2348880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3" idx="2"/>
          </p:cNvCxnSpPr>
          <p:nvPr/>
        </p:nvCxnSpPr>
        <p:spPr>
          <a:xfrm>
            <a:off x="3251684" y="2264408"/>
            <a:ext cx="612068" cy="588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324356" y="1787354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12371" y="3212977"/>
            <a:ext cx="154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Сам вникал во все дела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94495" y="4005064"/>
            <a:ext cx="34189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2700">
                  <a:solidFill>
                    <a:srgbClr val="895D1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Налоговая реформа</a:t>
            </a:r>
            <a:endParaRPr lang="ru-RU" sz="2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5663952" y="436510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439816" y="4528284"/>
            <a:ext cx="2448272" cy="9889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6816080" y="4528284"/>
            <a:ext cx="504058" cy="1204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4" idx="2"/>
          </p:cNvCxnSpPr>
          <p:nvPr/>
        </p:nvCxnSpPr>
        <p:spPr>
          <a:xfrm>
            <a:off x="8403970" y="4528284"/>
            <a:ext cx="428335" cy="1060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7928" y="580526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Налог собирался только с обрабатываемого участка, а не со всего владения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4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1448" y="116632"/>
            <a:ext cx="56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rgbClr val="D6862D">
                        <a:satMod val="155000"/>
                      </a:srgbClr>
                    </a:gs>
                    <a:gs pos="100000">
                      <a:srgbClr val="D6862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Реформы Акбара</a:t>
            </a:r>
            <a:endParaRPr lang="ru-RU" sz="5400" b="1" spc="50" dirty="0">
              <a:ln w="11430"/>
              <a:gradFill>
                <a:gsLst>
                  <a:gs pos="25000">
                    <a:srgbClr val="D6862D">
                      <a:satMod val="155000"/>
                    </a:srgbClr>
                  </a:gs>
                  <a:gs pos="100000">
                    <a:srgbClr val="D6862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528" y="1310301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rgbClr val="895D1D">
                      <a:satMod val="155000"/>
                    </a:srgbClr>
                  </a:solidFill>
                  <a:prstDash val="solid"/>
                </a:ln>
                <a:solidFill>
                  <a:srgbClr val="9721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Реформа управления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7210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567608" y="2348880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3" idx="2"/>
          </p:cNvCxnSpPr>
          <p:nvPr/>
        </p:nvCxnSpPr>
        <p:spPr>
          <a:xfrm>
            <a:off x="3251684" y="2264408"/>
            <a:ext cx="612068" cy="588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324356" y="1787354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12371" y="3212977"/>
            <a:ext cx="154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Сам вникал во все дела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5760" y="292494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Поощрял развитие ремёсел и торговли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7888" y="162880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Привлек на свою сторону крупных землевладельцев и торговцев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94495" y="4005064"/>
            <a:ext cx="34189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2700">
                  <a:solidFill>
                    <a:srgbClr val="895D1D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Налоговая реформа</a:t>
            </a:r>
            <a:endParaRPr lang="ru-RU" sz="2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5663952" y="436510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439816" y="4528284"/>
            <a:ext cx="2448272" cy="9889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6816080" y="4528284"/>
            <a:ext cx="504058" cy="1204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4" idx="2"/>
          </p:cNvCxnSpPr>
          <p:nvPr/>
        </p:nvCxnSpPr>
        <p:spPr>
          <a:xfrm>
            <a:off x="8403970" y="4528284"/>
            <a:ext cx="428335" cy="1060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779588" y="405624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Установил размер налога для крестьян ( 1/3 урожая)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50794" y="5525181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Отменил должность откупщиков (крестьяне платили налог напрямую гос-ву)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47928" y="580526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Налог собирался только с обрабатываемого участка, а не со всего владения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44272" y="5589241"/>
            <a:ext cx="1942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Перевел крестьян с натурального налога на денежный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2" grpId="0"/>
      <p:bldP spid="13" grpId="0"/>
      <p:bldP spid="14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79" y="644603"/>
            <a:ext cx="9493112" cy="556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35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213" y="908721"/>
            <a:ext cx="104095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>
                <a:ln/>
                <a:solidFill>
                  <a:srgbClr val="873624"/>
                </a:solidFill>
                <a:effectLst>
                  <a:outerShdw blurRad="19685" dist="12700" dir="5400000" algn="tl" rotWithShape="0">
                    <a:srgbClr val="87362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Начало </a:t>
            </a:r>
            <a:r>
              <a:rPr lang="en-US" sz="3200" b="1" cap="all" dirty="0">
                <a:ln/>
                <a:solidFill>
                  <a:srgbClr val="873624"/>
                </a:solidFill>
                <a:effectLst>
                  <a:outerShdw blurRad="19685" dist="12700" dir="5400000" algn="tl" rotWithShape="0">
                    <a:srgbClr val="87362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ook Antiqua"/>
              </a:rPr>
              <a:t>XVIII </a:t>
            </a:r>
            <a:r>
              <a:rPr lang="ru-RU" sz="3200" b="1" cap="all" dirty="0">
                <a:ln/>
                <a:solidFill>
                  <a:srgbClr val="873624"/>
                </a:solidFill>
                <a:effectLst>
                  <a:outerShdw blurRad="19685" dist="12700" dir="5400000" algn="tl" rotWithShape="0">
                    <a:srgbClr val="87362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</a:rPr>
              <a:t>В. – падение империи</a:t>
            </a:r>
            <a:endParaRPr lang="ru-RU" sz="3200" b="1" cap="all" dirty="0">
              <a:ln/>
              <a:solidFill>
                <a:srgbClr val="873624"/>
              </a:solidFill>
              <a:effectLst>
                <a:outerShdw blurRad="19685" dist="12700" dir="5400000" algn="tl" rotWithShape="0">
                  <a:srgbClr val="87362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3731" y="2996952"/>
            <a:ext cx="41044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rgbClr val="D6862D">
                        <a:tint val="70000"/>
                        <a:satMod val="245000"/>
                      </a:srgbClr>
                    </a:gs>
                    <a:gs pos="75000">
                      <a:srgbClr val="D6862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6862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</a:rPr>
              <a:t>1739 г-  персидский завоеватель Надир- шах разграбил Дели </a:t>
            </a:r>
            <a:endParaRPr lang="ru-RU" sz="3200" b="1" dirty="0">
              <a:ln w="11430"/>
              <a:gradFill>
                <a:gsLst>
                  <a:gs pos="0">
                    <a:srgbClr val="D6862D">
                      <a:tint val="70000"/>
                      <a:satMod val="245000"/>
                    </a:srgbClr>
                  </a:gs>
                  <a:gs pos="75000">
                    <a:srgbClr val="D6862D">
                      <a:tint val="90000"/>
                      <a:shade val="60000"/>
                      <a:satMod val="240000"/>
                    </a:srgbClr>
                  </a:gs>
                  <a:gs pos="100000">
                    <a:srgbClr val="D6862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3314" name="Picture 2" descr="http://iranpoliticsclub.net/photos/U18-Afsharid/images/Nader%20Shah%20the%20Great%20of%20Afsharid%20Dynasty%20of%20Iran%2018%20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772816"/>
            <a:ext cx="29999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0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c.pics.livejournal.com/asdf232/84286598/87501/87501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20689"/>
            <a:ext cx="2877048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>
            <a:stCxn id="15362" idx="2"/>
          </p:cNvCxnSpPr>
          <p:nvPr/>
        </p:nvCxnSpPr>
        <p:spPr>
          <a:xfrm>
            <a:off x="3862116" y="4005064"/>
            <a:ext cx="0" cy="9361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83701" y="508518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Захватили несколько баз на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Малабарском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 побережье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9616" y="14363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Португалия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4" name="Picture 4" descr="Koninklijk wapen van het koninkrijk der Nederlande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90" y="559214"/>
            <a:ext cx="2913158" cy="315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27950" y="4808186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Вывозили из Индии пряности и занимались торговлей не вмешиваясь в жизнь индийцев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>
            <a:stCxn id="15364" idx="2"/>
          </p:cNvCxnSpPr>
          <p:nvPr/>
        </p:nvCxnSpPr>
        <p:spPr>
          <a:xfrm>
            <a:off x="8671869" y="3717032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56651" y="133183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Голландия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france.promotour.info/symbole/images/blason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980729"/>
            <a:ext cx="266837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1651" y="453013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Франция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467249" y="4437114"/>
            <a:ext cx="0" cy="5552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19536" y="5157192"/>
            <a:ext cx="3312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*Лишилась своих крепостей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*Вели незначительную торговлю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015881" y="2780928"/>
            <a:ext cx="187629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03939" y="206259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ГЛАВНЫЙ ПРОТИВНИК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388" name="Picture 4" descr="королевский герб великобритан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03" y="1107154"/>
            <a:ext cx="3312368" cy="320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84233" y="425780"/>
            <a:ext cx="172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Англия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911" y="81744"/>
            <a:ext cx="119232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31 декабря 1600 года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указом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……………..основана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Ост- Индская компания,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с помощью которой была осуществлена британская колонизация Индии.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769" y="1466739"/>
            <a:ext cx="7145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Англичане: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* Создали торговые пункты в различных местах Индии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* В 1690 г. построили укрепленный город Калькутту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31426" y="1291402"/>
            <a:ext cx="4260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Земельными владениями управляли генерал-губернаторы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Генерал-губернаторов охраняли войска, для них строили крепости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619" y="2768730"/>
            <a:ext cx="3090185" cy="3889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69" y="2679630"/>
            <a:ext cx="5993295" cy="39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603</Words>
  <Application>Microsoft Office PowerPoint</Application>
  <PresentationFormat>Широкоэкранный</PresentationFormat>
  <Paragraphs>89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Open Sans</vt:lpstr>
      <vt:lpstr>PT Sans</vt:lpstr>
      <vt:lpstr>Times New Roman</vt:lpstr>
      <vt:lpstr>Wingdings</vt:lpstr>
      <vt:lpstr>Тема Office</vt:lpstr>
      <vt:lpstr>Твердый переплет</vt:lpstr>
      <vt:lpstr>Презентация PowerPoint</vt:lpstr>
      <vt:lpstr>Государства Востока. Начало европейской колонизации.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Государства Востока. Начало европейской колонизации.</dc:title>
  <dc:creator>Оксана</dc:creator>
  <cp:lastModifiedBy>Оксана</cp:lastModifiedBy>
  <cp:revision>8</cp:revision>
  <dcterms:created xsi:type="dcterms:W3CDTF">2022-12-11T02:44:39Z</dcterms:created>
  <dcterms:modified xsi:type="dcterms:W3CDTF">2022-12-11T04:24:29Z</dcterms:modified>
</cp:coreProperties>
</file>